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3"/>
  </p:notesMasterIdLst>
  <p:sldIdLst>
    <p:sldId id="256" r:id="rId2"/>
  </p:sldIdLst>
  <p:sldSz cx="30279975" cy="42808525"/>
  <p:notesSz cx="6858000" cy="9144000"/>
  <p:defaultTextStyle>
    <a:defPPr>
      <a:defRPr lang="ko-KR"/>
    </a:defPPr>
    <a:lvl1pPr marL="0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1pPr>
    <a:lvl2pPr marL="1998050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2pPr>
    <a:lvl3pPr marL="3996098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3pPr>
    <a:lvl4pPr marL="5994149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4pPr>
    <a:lvl5pPr marL="7992199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5pPr>
    <a:lvl6pPr marL="9990247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6pPr>
    <a:lvl7pPr marL="11988297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7pPr>
    <a:lvl8pPr marL="13986346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8pPr>
    <a:lvl9pPr marL="15984396" algn="l" defTabSz="3996098" rtl="0" eaLnBrk="1" latinLnBrk="1" hangingPunct="1">
      <a:defRPr sz="7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5" autoAdjust="0"/>
    <p:restoredTop sz="94660"/>
  </p:normalViewPr>
  <p:slideViewPr>
    <p:cSldViewPr>
      <p:cViewPr varScale="1">
        <p:scale>
          <a:sx n="13" d="100"/>
          <a:sy n="13" d="100"/>
        </p:scale>
        <p:origin x="2477" y="120"/>
      </p:cViewPr>
      <p:guideLst>
        <p:guide orient="horz" pos="13481"/>
        <p:guide pos="9535"/>
      </p:guideLst>
    </p:cSldViewPr>
  </p:slideViewPr>
  <p:notesTextViewPr>
    <p:cViewPr>
      <p:scale>
        <a:sx n="10" d="100"/>
        <a:sy n="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16273" y="685800"/>
            <a:ext cx="242545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999" y="13298393"/>
            <a:ext cx="25737979" cy="91760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1997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98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96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994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992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990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988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986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984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1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52982" y="1714329"/>
            <a:ext cx="6812994" cy="365259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3999" y="1714329"/>
            <a:ext cx="19934317" cy="365259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9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910" y="27508446"/>
            <a:ext cx="25737979" cy="8502248"/>
          </a:xfrm>
        </p:spPr>
        <p:txBody>
          <a:bodyPr anchor="t"/>
          <a:lstStyle>
            <a:lvl1pPr algn="l">
              <a:defRPr sz="17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1910" y="18144083"/>
            <a:ext cx="25737979" cy="9364361"/>
          </a:xfrm>
        </p:spPr>
        <p:txBody>
          <a:bodyPr anchor="b"/>
          <a:lstStyle>
            <a:lvl1pPr marL="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1pPr>
            <a:lvl2pPr marL="199805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2pPr>
            <a:lvl3pPr marL="399609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5994149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 marL="7992199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  <a:lvl6pPr marL="9990247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6pPr>
            <a:lvl7pPr marL="11988297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7pPr>
            <a:lvl8pPr marL="13986346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8pPr>
            <a:lvl9pPr marL="15984396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9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4001" y="9988660"/>
            <a:ext cx="13373656" cy="28251648"/>
          </a:xfrm>
        </p:spPr>
        <p:txBody>
          <a:bodyPr/>
          <a:lstStyle>
            <a:lvl1pPr>
              <a:defRPr sz="12100"/>
            </a:lvl1pPr>
            <a:lvl2pPr>
              <a:defRPr sz="104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392321" y="9988660"/>
            <a:ext cx="13373656" cy="28251648"/>
          </a:xfrm>
        </p:spPr>
        <p:txBody>
          <a:bodyPr/>
          <a:lstStyle>
            <a:lvl1pPr>
              <a:defRPr sz="12100"/>
            </a:lvl1pPr>
            <a:lvl2pPr>
              <a:defRPr sz="10400"/>
            </a:lvl2pPr>
            <a:lvl3pPr>
              <a:defRPr sz="88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6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4000" y="9582374"/>
            <a:ext cx="13378914" cy="3993478"/>
          </a:xfrm>
        </p:spPr>
        <p:txBody>
          <a:bodyPr anchor="b"/>
          <a:lstStyle>
            <a:lvl1pPr marL="0" indent="0">
              <a:buNone/>
              <a:defRPr sz="10400" b="1"/>
            </a:lvl1pPr>
            <a:lvl2pPr marL="1998050" indent="0">
              <a:buNone/>
              <a:defRPr sz="8800" b="1"/>
            </a:lvl2pPr>
            <a:lvl3pPr marL="3996098" indent="0">
              <a:buNone/>
              <a:defRPr sz="7900" b="1"/>
            </a:lvl3pPr>
            <a:lvl4pPr marL="5994149" indent="0">
              <a:buNone/>
              <a:defRPr sz="7100" b="1"/>
            </a:lvl4pPr>
            <a:lvl5pPr marL="7992199" indent="0">
              <a:buNone/>
              <a:defRPr sz="7100" b="1"/>
            </a:lvl5pPr>
            <a:lvl6pPr marL="9990247" indent="0">
              <a:buNone/>
              <a:defRPr sz="7100" b="1"/>
            </a:lvl6pPr>
            <a:lvl7pPr marL="11988297" indent="0">
              <a:buNone/>
              <a:defRPr sz="7100" b="1"/>
            </a:lvl7pPr>
            <a:lvl8pPr marL="13986346" indent="0">
              <a:buNone/>
              <a:defRPr sz="7100" b="1"/>
            </a:lvl8pPr>
            <a:lvl9pPr marL="15984396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4000" y="13575851"/>
            <a:ext cx="13378914" cy="24664452"/>
          </a:xfrm>
        </p:spPr>
        <p:txBody>
          <a:bodyPr/>
          <a:lstStyle>
            <a:lvl1pPr>
              <a:defRPr sz="10400"/>
            </a:lvl1pPr>
            <a:lvl2pPr>
              <a:defRPr sz="88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81809" y="9582374"/>
            <a:ext cx="13384170" cy="3993478"/>
          </a:xfrm>
        </p:spPr>
        <p:txBody>
          <a:bodyPr anchor="b"/>
          <a:lstStyle>
            <a:lvl1pPr marL="0" indent="0">
              <a:buNone/>
              <a:defRPr sz="10400" b="1"/>
            </a:lvl1pPr>
            <a:lvl2pPr marL="1998050" indent="0">
              <a:buNone/>
              <a:defRPr sz="8800" b="1"/>
            </a:lvl2pPr>
            <a:lvl3pPr marL="3996098" indent="0">
              <a:buNone/>
              <a:defRPr sz="7900" b="1"/>
            </a:lvl3pPr>
            <a:lvl4pPr marL="5994149" indent="0">
              <a:buNone/>
              <a:defRPr sz="7100" b="1"/>
            </a:lvl4pPr>
            <a:lvl5pPr marL="7992199" indent="0">
              <a:buNone/>
              <a:defRPr sz="7100" b="1"/>
            </a:lvl5pPr>
            <a:lvl6pPr marL="9990247" indent="0">
              <a:buNone/>
              <a:defRPr sz="7100" b="1"/>
            </a:lvl6pPr>
            <a:lvl7pPr marL="11988297" indent="0">
              <a:buNone/>
              <a:defRPr sz="7100" b="1"/>
            </a:lvl7pPr>
            <a:lvl8pPr marL="13986346" indent="0">
              <a:buNone/>
              <a:defRPr sz="7100" b="1"/>
            </a:lvl8pPr>
            <a:lvl9pPr marL="15984396" indent="0">
              <a:buNone/>
              <a:defRPr sz="71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81809" y="13575851"/>
            <a:ext cx="13384170" cy="24664452"/>
          </a:xfrm>
        </p:spPr>
        <p:txBody>
          <a:bodyPr/>
          <a:lstStyle>
            <a:lvl1pPr>
              <a:defRPr sz="10400"/>
            </a:lvl1pPr>
            <a:lvl2pPr>
              <a:defRPr sz="88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2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8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1" y="1704413"/>
            <a:ext cx="9961903" cy="7253668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8631" y="1704417"/>
            <a:ext cx="16927347" cy="36535890"/>
          </a:xfrm>
        </p:spPr>
        <p:txBody>
          <a:bodyPr/>
          <a:lstStyle>
            <a:lvl1pPr>
              <a:defRPr sz="13900"/>
            </a:lvl1pPr>
            <a:lvl2pPr>
              <a:defRPr sz="12100"/>
            </a:lvl2pPr>
            <a:lvl3pPr>
              <a:defRPr sz="104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4001" y="8958084"/>
            <a:ext cx="9961903" cy="29282223"/>
          </a:xfrm>
        </p:spPr>
        <p:txBody>
          <a:bodyPr/>
          <a:lstStyle>
            <a:lvl1pPr marL="0" indent="0">
              <a:buNone/>
              <a:defRPr sz="6100"/>
            </a:lvl1pPr>
            <a:lvl2pPr marL="1998050" indent="0">
              <a:buNone/>
              <a:defRPr sz="5200"/>
            </a:lvl2pPr>
            <a:lvl3pPr marL="3996098" indent="0">
              <a:buNone/>
              <a:defRPr sz="4400"/>
            </a:lvl3pPr>
            <a:lvl4pPr marL="5994149" indent="0">
              <a:buNone/>
              <a:defRPr sz="3900"/>
            </a:lvl4pPr>
            <a:lvl5pPr marL="7992199" indent="0">
              <a:buNone/>
              <a:defRPr sz="3900"/>
            </a:lvl5pPr>
            <a:lvl6pPr marL="9990247" indent="0">
              <a:buNone/>
              <a:defRPr sz="3900"/>
            </a:lvl6pPr>
            <a:lvl7pPr marL="11988297" indent="0">
              <a:buNone/>
              <a:defRPr sz="3900"/>
            </a:lvl7pPr>
            <a:lvl8pPr marL="13986346" indent="0">
              <a:buNone/>
              <a:defRPr sz="3900"/>
            </a:lvl8pPr>
            <a:lvl9pPr marL="15984396" indent="0">
              <a:buNone/>
              <a:defRPr sz="3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1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5086" y="29965967"/>
            <a:ext cx="18167985" cy="3537652"/>
          </a:xfrm>
        </p:spPr>
        <p:txBody>
          <a:bodyPr anchor="b"/>
          <a:lstStyle>
            <a:lvl1pPr algn="l">
              <a:defRPr sz="8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35086" y="3825022"/>
            <a:ext cx="18167985" cy="25685115"/>
          </a:xfrm>
        </p:spPr>
        <p:txBody>
          <a:bodyPr/>
          <a:lstStyle>
            <a:lvl1pPr marL="0" indent="0">
              <a:buNone/>
              <a:defRPr sz="13900"/>
            </a:lvl1pPr>
            <a:lvl2pPr marL="1998050" indent="0">
              <a:buNone/>
              <a:defRPr sz="12100"/>
            </a:lvl2pPr>
            <a:lvl3pPr marL="3996098" indent="0">
              <a:buNone/>
              <a:defRPr sz="10400"/>
            </a:lvl3pPr>
            <a:lvl4pPr marL="5994149" indent="0">
              <a:buNone/>
              <a:defRPr sz="8800"/>
            </a:lvl4pPr>
            <a:lvl5pPr marL="7992199" indent="0">
              <a:buNone/>
              <a:defRPr sz="8800"/>
            </a:lvl5pPr>
            <a:lvl6pPr marL="9990247" indent="0">
              <a:buNone/>
              <a:defRPr sz="8800"/>
            </a:lvl6pPr>
            <a:lvl7pPr marL="11988297" indent="0">
              <a:buNone/>
              <a:defRPr sz="8800"/>
            </a:lvl7pPr>
            <a:lvl8pPr marL="13986346" indent="0">
              <a:buNone/>
              <a:defRPr sz="8800"/>
            </a:lvl8pPr>
            <a:lvl9pPr marL="15984396" indent="0">
              <a:buNone/>
              <a:defRPr sz="88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35086" y="33503620"/>
            <a:ext cx="18167985" cy="5024053"/>
          </a:xfrm>
        </p:spPr>
        <p:txBody>
          <a:bodyPr/>
          <a:lstStyle>
            <a:lvl1pPr marL="0" indent="0">
              <a:buNone/>
              <a:defRPr sz="6100"/>
            </a:lvl1pPr>
            <a:lvl2pPr marL="1998050" indent="0">
              <a:buNone/>
              <a:defRPr sz="5200"/>
            </a:lvl2pPr>
            <a:lvl3pPr marL="3996098" indent="0">
              <a:buNone/>
              <a:defRPr sz="4400"/>
            </a:lvl3pPr>
            <a:lvl4pPr marL="5994149" indent="0">
              <a:buNone/>
              <a:defRPr sz="3900"/>
            </a:lvl4pPr>
            <a:lvl5pPr marL="7992199" indent="0">
              <a:buNone/>
              <a:defRPr sz="3900"/>
            </a:lvl5pPr>
            <a:lvl6pPr marL="9990247" indent="0">
              <a:buNone/>
              <a:defRPr sz="3900"/>
            </a:lvl6pPr>
            <a:lvl7pPr marL="11988297" indent="0">
              <a:buNone/>
              <a:defRPr sz="3900"/>
            </a:lvl7pPr>
            <a:lvl8pPr marL="13986346" indent="0">
              <a:buNone/>
              <a:defRPr sz="3900"/>
            </a:lvl8pPr>
            <a:lvl9pPr marL="15984396" indent="0">
              <a:buNone/>
              <a:defRPr sz="3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0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13999" y="1714328"/>
            <a:ext cx="27251978" cy="7134755"/>
          </a:xfrm>
          <a:prstGeom prst="rect">
            <a:avLst/>
          </a:prstGeom>
        </p:spPr>
        <p:txBody>
          <a:bodyPr vert="horz" lIns="399610" tIns="199804" rIns="399610" bIns="199804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999" y="9988660"/>
            <a:ext cx="27251978" cy="28251648"/>
          </a:xfrm>
          <a:prstGeom prst="rect">
            <a:avLst/>
          </a:prstGeom>
        </p:spPr>
        <p:txBody>
          <a:bodyPr vert="horz" lIns="399610" tIns="199804" rIns="399610" bIns="19980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13999" y="39677163"/>
            <a:ext cx="7065328" cy="2279157"/>
          </a:xfrm>
          <a:prstGeom prst="rect">
            <a:avLst/>
          </a:prstGeom>
        </p:spPr>
        <p:txBody>
          <a:bodyPr vert="horz" lIns="399610" tIns="199804" rIns="399610" bIns="199804" rtlCol="0" anchor="ctr"/>
          <a:lstStyle>
            <a:lvl1pPr algn="l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0084C-01C9-4B5D-8EA6-7EB6A8975F0C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345660" y="39677163"/>
            <a:ext cx="9588659" cy="2279157"/>
          </a:xfrm>
          <a:prstGeom prst="rect">
            <a:avLst/>
          </a:prstGeom>
        </p:spPr>
        <p:txBody>
          <a:bodyPr vert="horz" lIns="399610" tIns="199804" rIns="399610" bIns="199804" rtlCol="0" anchor="ctr"/>
          <a:lstStyle>
            <a:lvl1pPr algn="ct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700650" y="39677163"/>
            <a:ext cx="7065328" cy="2279157"/>
          </a:xfrm>
          <a:prstGeom prst="rect">
            <a:avLst/>
          </a:prstGeom>
        </p:spPr>
        <p:txBody>
          <a:bodyPr vert="horz" lIns="399610" tIns="199804" rIns="399610" bIns="199804" rtlCol="0" anchor="ctr"/>
          <a:lstStyle>
            <a:lvl1pPr algn="r">
              <a:defRPr sz="5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1AB9B-206D-440F-AD5A-FFCBF697F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996098" rtl="0" eaLnBrk="1" latinLnBrk="1" hangingPunct="1">
        <a:spcBef>
          <a:spcPct val="0"/>
        </a:spcBef>
        <a:buNone/>
        <a:defRPr sz="19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98537" indent="-1498537" algn="l" defTabSz="3996098" rtl="0" eaLnBrk="1" latinLnBrk="1" hangingPunct="1">
        <a:spcBef>
          <a:spcPct val="20000"/>
        </a:spcBef>
        <a:buFont typeface="Arial" pitchFamily="34" charset="0"/>
        <a:buChar char="•"/>
        <a:defRPr sz="13900" kern="1200">
          <a:solidFill>
            <a:schemeClr val="tx1"/>
          </a:solidFill>
          <a:latin typeface="+mn-lt"/>
          <a:ea typeface="+mn-ea"/>
          <a:cs typeface="+mn-cs"/>
        </a:defRPr>
      </a:lvl1pPr>
      <a:lvl2pPr marL="3246831" indent="-1248781" algn="l" defTabSz="3996098" rtl="0" eaLnBrk="1" latinLnBrk="1" hangingPunct="1">
        <a:spcBef>
          <a:spcPct val="20000"/>
        </a:spcBef>
        <a:buFont typeface="Arial" pitchFamily="34" charset="0"/>
        <a:buChar char="–"/>
        <a:defRPr sz="12100" kern="1200">
          <a:solidFill>
            <a:schemeClr val="tx1"/>
          </a:solidFill>
          <a:latin typeface="+mn-lt"/>
          <a:ea typeface="+mn-ea"/>
          <a:cs typeface="+mn-cs"/>
        </a:defRPr>
      </a:lvl2pPr>
      <a:lvl3pPr marL="4995124" indent="-999025" algn="l" defTabSz="3996098" rtl="0" eaLnBrk="1" latinLnBrk="1" hangingPunct="1">
        <a:spcBef>
          <a:spcPct val="20000"/>
        </a:spcBef>
        <a:buFont typeface="Arial" pitchFamily="34" charset="0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3pPr>
      <a:lvl4pPr marL="6993173" indent="-999025" algn="l" defTabSz="3996098" rtl="0" eaLnBrk="1" latinLnBrk="1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8991222" indent="-999025" algn="l" defTabSz="3996098" rtl="0" eaLnBrk="1" latinLnBrk="1" hangingPunct="1">
        <a:spcBef>
          <a:spcPct val="20000"/>
        </a:spcBef>
        <a:buFont typeface="Arial" pitchFamily="34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0989273" indent="-999025" algn="l" defTabSz="3996098" rtl="0" eaLnBrk="1" latinLnBrk="1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2987322" indent="-999025" algn="l" defTabSz="3996098" rtl="0" eaLnBrk="1" latinLnBrk="1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4985371" indent="-999025" algn="l" defTabSz="3996098" rtl="0" eaLnBrk="1" latinLnBrk="1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6983421" indent="-999025" algn="l" defTabSz="3996098" rtl="0" eaLnBrk="1" latinLnBrk="1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1pPr>
      <a:lvl2pPr marL="1998050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2pPr>
      <a:lvl3pPr marL="3996098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3pPr>
      <a:lvl4pPr marL="5994149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7992199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90247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988297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986346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4396" algn="l" defTabSz="3996098" rtl="0" eaLnBrk="1" latinLnBrk="1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ang\Desktop\그림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29773" y="5577545"/>
            <a:ext cx="30309748" cy="6177645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-29773" y="17520753"/>
            <a:ext cx="30309748" cy="1763393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885087" y="35545704"/>
            <a:ext cx="13401928" cy="556849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6" name="Picture 2" descr="D:\2020_리서치팩토리\2020\회사_리서치팩토리\학회포스터\이미지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3096344" cy="4176464"/>
          </a:xfrm>
          <a:prstGeom prst="rect">
            <a:avLst/>
          </a:prstGeom>
          <a:noFill/>
        </p:spPr>
      </p:pic>
      <p:pic>
        <p:nvPicPr>
          <p:cNvPr id="1027" name="Picture 3" descr="D:\2020_리서치팩토리\2020\회사_리서치팩토리\학회포스터\이미지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86732" y="18633868"/>
            <a:ext cx="15869480" cy="637079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67120" y="13511258"/>
            <a:ext cx="12492749" cy="3288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latin typeface="나눔바른고딕"/>
                <a:ea typeface="나눔바른고딕"/>
              </a:rPr>
              <a:t> Unhealthy habits and obesity rates are proportional to each other.</a:t>
            </a:r>
          </a:p>
          <a:p>
            <a:pPr lvl="0">
              <a:defRPr/>
            </a:pPr>
            <a:r>
              <a:rPr lang="en-US" altLang="ko-KR" sz="3000">
                <a:latin typeface="나눔바른고딕"/>
                <a:ea typeface="나눔바른고딕"/>
              </a:rPr>
              <a:t>However, improving one’s lifestyle alone is not fun and it is difficult to have a sense of goal. Thus, we created a cooperative functional game that can be improved with a healthy lifestyle.</a:t>
            </a:r>
          </a:p>
          <a:p>
            <a:pPr lvl="0">
              <a:defRPr/>
            </a:pPr>
            <a:r>
              <a:rPr lang="en-US" altLang="ko-KR" sz="3000">
                <a:latin typeface="나눔바른고딕"/>
                <a:ea typeface="나눔바른고딕"/>
              </a:rPr>
              <a:t> Our game achieves daily goals through games with many people.</a:t>
            </a:r>
          </a:p>
          <a:p>
            <a:pPr lvl="0">
              <a:defRPr/>
            </a:pPr>
            <a:r>
              <a:rPr lang="en-US" altLang="ko-KR" sz="3000">
                <a:latin typeface="나눔바른고딕"/>
                <a:ea typeface="나눔바른고딕"/>
              </a:rPr>
              <a:t>Our functional game can be used anywhere as long as you install the application.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2" y="288032"/>
            <a:ext cx="30279978" cy="252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8000" b="1">
                <a:latin typeface="Arial Black"/>
                <a:ea typeface="나눔고딕"/>
              </a:rPr>
              <a:t>TO IMPROVE OBESITY BASED ON BIG DATA PERSONALIZED INTELLIGENT COOPERATIVE GAME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30475" y="6426598"/>
            <a:ext cx="15193689" cy="1096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chemeClr val="bg1"/>
                </a:solidFill>
                <a:latin typeface="Arial Black"/>
                <a:ea typeface="나눔고딕"/>
              </a:rPr>
              <a:t>1. OVERVIEW &amp; BACKGROUND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30475" y="19748078"/>
            <a:ext cx="15138400" cy="8240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000" b="0" i="0" u="none" strike="noStrike"/>
          </a:p>
        </p:txBody>
      </p:sp>
      <p:sp>
        <p:nvSpPr>
          <p:cNvPr id="18" name="직사각형 17"/>
          <p:cNvSpPr/>
          <p:nvPr/>
        </p:nvSpPr>
        <p:spPr>
          <a:xfrm>
            <a:off x="1653075" y="12187238"/>
            <a:ext cx="9382455" cy="1099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atin typeface="Arial Black"/>
                <a:ea typeface="나눔고딕"/>
              </a:rPr>
              <a:t>2. IMPORTANCE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74492" y="18883982"/>
            <a:ext cx="13565224" cy="11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atin typeface="Arial Black"/>
                <a:ea typeface="나눔고딕"/>
              </a:rPr>
              <a:t>3. SYSTEM ARCHITECTURE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06779" y="35354248"/>
            <a:ext cx="9172736" cy="109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atin typeface="Arial Black"/>
                <a:ea typeface="나눔고딕"/>
              </a:rPr>
              <a:t>5. FUTURE WORKS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5139988" y="35257672"/>
            <a:ext cx="8611652" cy="21004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 b="1">
                <a:latin typeface="Arial Black"/>
                <a:ea typeface="나눔고딕"/>
              </a:rPr>
              <a:t>  6. CONCLUSION</a:t>
            </a:r>
          </a:p>
          <a:p>
            <a:pPr lvl="0">
              <a:defRPr/>
            </a:pPr>
            <a:endParaRPr lang="ko-KR" altLang="en-US" sz="6600" b="1">
              <a:latin typeface="Arial Black"/>
              <a:ea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9193" y="7794749"/>
            <a:ext cx="25804992" cy="329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나눔바른고딕"/>
                <a:ea typeface="나눔바른고딕"/>
              </a:rPr>
              <a:t>Are you familiar with the disease called obesity?</a:t>
            </a:r>
          </a:p>
          <a:p>
            <a:pPr lvl="0">
              <a:defRPr/>
            </a:pPr>
            <a:endParaRPr lang="en-US" altLang="ko-KR" sz="30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나눔바른고딕"/>
                <a:ea typeface="나눔바른고딕"/>
              </a:rPr>
              <a:t> WHO defines doesity as:</a:t>
            </a:r>
          </a:p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나눔바른고딕"/>
                <a:ea typeface="나눔바른고딕"/>
              </a:rPr>
              <a:t> “A condition in which there is an abnormal or excessive accumulation of fat in adipose</a:t>
            </a:r>
          </a:p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나눔바른고딕"/>
                <a:ea typeface="나눔바른고딕"/>
              </a:rPr>
              <a:t>tissue to the extent that it is detrimental to health.”</a:t>
            </a:r>
          </a:p>
          <a:p>
            <a:pPr lvl="0">
              <a:defRPr/>
            </a:pPr>
            <a:endParaRPr lang="en-US" altLang="ko-KR" sz="3000">
              <a:solidFill>
                <a:schemeClr val="lt1"/>
              </a:solidFill>
              <a:latin typeface="나눔바른고딕"/>
              <a:ea typeface="나눔바른고딕"/>
            </a:endParaRPr>
          </a:p>
          <a:p>
            <a:pPr marL="0" lvl="0" indent="0" algn="l" defTabSz="101500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chemeClr val="lt1"/>
                </a:solidFill>
                <a:latin typeface="나눔바른고딕"/>
                <a:ea typeface="나눔바른고딕"/>
              </a:rPr>
              <a:t>Obesity is the cause of various adult diseased, so treatment and prevention are essential.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02484" y="19893354"/>
            <a:ext cx="28092364" cy="4974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 We built the server with Node.js Express and used Maria DB to store user data.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To get user data into unity and store it in the DB, we connected the server and unity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with a restful API.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We utilized the ChatGPT 3.5-turbo model to analyze health information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based on the user's data to provide scores and reports.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 The game consists of a total of five tables.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These tables are designed to maintain referential integrity between tables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by referencing the 'user_Id' in the 'user_info' table.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We have configured the event scheduler and procedures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to automatically update data within the DB.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642477" y="36525944"/>
            <a:ext cx="12201368" cy="252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The function of automatically saving my exercise information to DB in conjunction with a smartwatch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Create an</a:t>
            </a:r>
            <a:r>
              <a:rPr lang="ko-KR" altLang="en-US" sz="3200">
                <a:latin typeface="Arial"/>
                <a:cs typeface="Arial"/>
              </a:rPr>
              <a:t> </a:t>
            </a:r>
            <a:r>
              <a:rPr lang="en-US" altLang="ko-KR" sz="3200">
                <a:latin typeface="Arial"/>
                <a:cs typeface="Arial"/>
              </a:rPr>
              <a:t>AI model through real-time health information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Provide customized steps with trained AI models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Implementing a Ranking System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319819" y="36327624"/>
            <a:ext cx="12532455" cy="351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Certain types of primary and secondary obesity can reduce obesity through exercise therapy, diet therapy, and behavioral therapy. 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You can achieve the pleasure of achieving your goals through competition and the sense of accomplishment gained through cooperation. </a:t>
            </a:r>
          </a:p>
          <a:p>
            <a:pPr lvl="0">
              <a:defRPr/>
            </a:pPr>
            <a:r>
              <a:rPr lang="en-US" altLang="ko-KR" sz="3200">
                <a:latin typeface="Arial"/>
                <a:cs typeface="Arial"/>
              </a:rPr>
              <a:t>• Through competition and cooperation with others, it provides a tier that can entertain people and honor them in the game.</a:t>
            </a:r>
          </a:p>
        </p:txBody>
      </p:sp>
      <p:pic>
        <p:nvPicPr>
          <p:cNvPr id="4" name="Picture 2" descr="D:\2020_리서치팩토리\2020\회사_리서치팩토리\학회포스터\이미지4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7698154" y="39262248"/>
            <a:ext cx="1411386" cy="1814639"/>
          </a:xfrm>
          <a:prstGeom prst="rect">
            <a:avLst/>
          </a:prstGeom>
          <a:noFill/>
        </p:spPr>
      </p:pic>
      <p:sp>
        <p:nvSpPr>
          <p:cNvPr id="1043" name="직사각형 4"/>
          <p:cNvSpPr/>
          <p:nvPr/>
        </p:nvSpPr>
        <p:spPr>
          <a:xfrm>
            <a:off x="7173950" y="2611481"/>
            <a:ext cx="15932076" cy="252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</a:rPr>
              <a:t>Team: i++</a:t>
            </a:r>
          </a:p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</a:rPr>
              <a:t>Author: Yunhee Kim</a:t>
            </a:r>
            <a:r>
              <a:rPr lang="en-US" altLang="ko-KR" sz="3200" baseline="30000">
                <a:solidFill>
                  <a:schemeClr val="dk1"/>
                </a:solidFill>
              </a:rPr>
              <a:t>1</a:t>
            </a:r>
            <a:r>
              <a:rPr lang="en-US" altLang="ko-KR" sz="3200">
                <a:solidFill>
                  <a:schemeClr val="dk1"/>
                </a:solidFill>
              </a:rPr>
              <a:t>, Seonghyun Roh</a:t>
            </a:r>
            <a:r>
              <a:rPr lang="en-US" altLang="ko-KR" sz="3200" baseline="30000">
                <a:solidFill>
                  <a:schemeClr val="dk1"/>
                </a:solidFill>
              </a:rPr>
              <a:t>1</a:t>
            </a:r>
            <a:r>
              <a:rPr lang="en-US" altLang="ko-KR" sz="3200">
                <a:solidFill>
                  <a:schemeClr val="dk1"/>
                </a:solidFill>
              </a:rPr>
              <a:t>, Jiwoong Choi</a:t>
            </a:r>
            <a:r>
              <a:rPr lang="en-US" altLang="ko-KR" sz="3200" baseline="30000">
                <a:solidFill>
                  <a:schemeClr val="dk1"/>
                </a:solidFill>
              </a:rPr>
              <a:t>2</a:t>
            </a:r>
            <a:r>
              <a:rPr lang="en-US" altLang="ko-KR" sz="3200">
                <a:solidFill>
                  <a:schemeClr val="dk1"/>
                </a:solidFill>
              </a:rPr>
              <a:t>, and Yeeun Kim</a:t>
            </a:r>
            <a:r>
              <a:rPr lang="en-US" altLang="ko-KR" sz="3200" baseline="30000">
                <a:solidFill>
                  <a:schemeClr val="dk1"/>
                </a:solidFill>
              </a:rPr>
              <a:t>3</a:t>
            </a:r>
          </a:p>
          <a:p>
            <a:pPr algn="ctr">
              <a:defRPr/>
            </a:pPr>
            <a:r>
              <a:rPr lang="en-US" altLang="ko-KR" sz="3200">
                <a:solidFill>
                  <a:schemeClr val="tx1"/>
                </a:solidFill>
              </a:rPr>
              <a:t>Chungbuk National University</a:t>
            </a:r>
            <a:r>
              <a:rPr lang="en-US" altLang="ko-KR" sz="3200" baseline="30000">
                <a:solidFill>
                  <a:schemeClr val="tx1"/>
                </a:solidFill>
              </a:rPr>
              <a:t>1</a:t>
            </a:r>
          </a:p>
          <a:p>
            <a:pPr algn="ctr">
              <a:defRPr/>
            </a:pPr>
            <a:r>
              <a:rPr lang="en-US" altLang="ko-KR" sz="3200">
                <a:solidFill>
                  <a:schemeClr val="tx1"/>
                </a:solidFill>
              </a:rPr>
              <a:t>Dongseo University</a:t>
            </a:r>
            <a:r>
              <a:rPr lang="en-US" altLang="ko-KR" sz="3200" baseline="30000">
                <a:solidFill>
                  <a:schemeClr val="tx1"/>
                </a:solidFill>
              </a:rPr>
              <a:t>2</a:t>
            </a:r>
          </a:p>
          <a:p>
            <a:pPr algn="ctr">
              <a:defRPr/>
            </a:pPr>
            <a:r>
              <a:rPr lang="en-US" altLang="ko-KR" sz="3200">
                <a:solidFill>
                  <a:schemeClr val="tx1"/>
                </a:solidFill>
              </a:rPr>
              <a:t>Sookmyung Women's University</a:t>
            </a:r>
            <a:r>
              <a:rPr lang="en-US" altLang="ko-KR" sz="3200" baseline="3000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044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41353264"/>
            <a:ext cx="5137962" cy="1455262"/>
          </a:xfrm>
          <a:prstGeom prst="rect">
            <a:avLst/>
          </a:prstGeom>
        </p:spPr>
      </p:pic>
      <p:pic>
        <p:nvPicPr>
          <p:cNvPr id="1045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739648" y="41360136"/>
            <a:ext cx="4456124" cy="1448386"/>
          </a:xfrm>
          <a:prstGeom prst="rect">
            <a:avLst/>
          </a:prstGeom>
        </p:spPr>
      </p:pic>
      <p:pic>
        <p:nvPicPr>
          <p:cNvPr id="1046" name="Picture 4" descr="SOOKMYUNG WOMEN'S UNIVERSITY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652156" y="41347100"/>
            <a:ext cx="6095206" cy="1461424"/>
          </a:xfrm>
          <a:prstGeom prst="rect">
            <a:avLst/>
          </a:prstGeom>
          <a:noFill/>
        </p:spPr>
      </p:pic>
      <p:grpSp>
        <p:nvGrpSpPr>
          <p:cNvPr id="1069" name="그룹 1068"/>
          <p:cNvGrpSpPr/>
          <p:nvPr/>
        </p:nvGrpSpPr>
        <p:grpSpPr>
          <a:xfrm>
            <a:off x="16926460" y="5796752"/>
            <a:ext cx="10526895" cy="5742414"/>
            <a:chOff x="16395585" y="11971214"/>
            <a:chExt cx="10526895" cy="5742414"/>
          </a:xfrm>
        </p:grpSpPr>
        <p:sp>
          <p:nvSpPr>
            <p:cNvPr id="1050" name="Freeform 7"/>
            <p:cNvSpPr/>
            <p:nvPr/>
          </p:nvSpPr>
          <p:spPr>
            <a:xfrm>
              <a:off x="23958500" y="11971214"/>
              <a:ext cx="2963981" cy="5742414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 rotWithShape="1">
              <a:blip r:embed="rId10"/>
              <a:stretch>
                <a:fillRect l="-50" r="-50"/>
              </a:stretch>
            </a:blip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/>
                <a:cs typeface="Calibri"/>
              </a:endParaRPr>
            </a:p>
          </p:txBody>
        </p:sp>
        <p:grpSp>
          <p:nvGrpSpPr>
            <p:cNvPr id="1068" name="그룹 1067"/>
            <p:cNvGrpSpPr/>
            <p:nvPr/>
          </p:nvGrpSpPr>
          <p:grpSpPr>
            <a:xfrm>
              <a:off x="16395585" y="12129150"/>
              <a:ext cx="10344406" cy="5276730"/>
              <a:chOff x="16395584" y="12129150"/>
              <a:chExt cx="10344406" cy="5276730"/>
            </a:xfrm>
          </p:grpSpPr>
          <p:pic>
            <p:nvPicPr>
              <p:cNvPr id="1038" name="그림 103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6395584" y="13199516"/>
                <a:ext cx="5081107" cy="3308202"/>
              </a:xfrm>
              <a:prstGeom prst="rect">
                <a:avLst/>
              </a:prstGeom>
            </p:spPr>
          </p:pic>
          <p:pic>
            <p:nvPicPr>
              <p:cNvPr id="1051" name="그림 1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4140988" y="12129150"/>
                <a:ext cx="2599002" cy="5276729"/>
              </a:xfrm>
              <a:prstGeom prst="roundRect">
                <a:avLst>
                  <a:gd name="adj" fmla="val 9889"/>
                </a:avLst>
              </a:prstGeom>
            </p:spPr>
          </p:pic>
          <p:sp>
            <p:nvSpPr>
              <p:cNvPr id="1052" name="화살표: 오른쪽 1051"/>
              <p:cNvSpPr/>
              <p:nvPr/>
            </p:nvSpPr>
            <p:spPr>
              <a:xfrm>
                <a:off x="21692716" y="14131454"/>
                <a:ext cx="2016224" cy="1440160"/>
              </a:xfrm>
              <a:prstGeom prst="right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ko-KR"/>
              </a:p>
            </p:txBody>
          </p:sp>
        </p:grpSp>
      </p:grpSp>
      <p:pic>
        <p:nvPicPr>
          <p:cNvPr id="1055" name="그림 105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5692838" y="41584388"/>
            <a:ext cx="4587138" cy="1224133"/>
          </a:xfrm>
          <a:prstGeom prst="rect">
            <a:avLst/>
          </a:prstGeom>
        </p:spPr>
      </p:pic>
      <p:pic>
        <p:nvPicPr>
          <p:cNvPr id="1056" name="Picture 3" descr="D:\2020_리서치팩토리\2020\회사_리서치팩토리\학회포스터\이미지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10800000">
            <a:off x="1286732" y="26300808"/>
            <a:ext cx="15869480" cy="8750886"/>
          </a:xfrm>
          <a:prstGeom prst="rect">
            <a:avLst/>
          </a:prstGeom>
          <a:noFill/>
          <a:ln/>
        </p:spPr>
      </p:pic>
      <p:sp>
        <p:nvSpPr>
          <p:cNvPr id="1057" name="직사각형 18"/>
          <p:cNvSpPr/>
          <p:nvPr/>
        </p:nvSpPr>
        <p:spPr>
          <a:xfrm>
            <a:off x="1574764" y="26674072"/>
            <a:ext cx="13565224" cy="110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600" b="1" i="0" u="none" strike="noStrike" kern="1200" cap="none" spc="0" normalizeH="0" baseline="0">
                <a:solidFill>
                  <a:srgbClr val="000000"/>
                </a:solidFill>
                <a:latin typeface="Arial Black"/>
                <a:ea typeface="나눔고딕"/>
              </a:rPr>
              <a:t>4. IMPLEMENT RESULTS</a:t>
            </a:r>
          </a:p>
        </p:txBody>
      </p:sp>
      <p:sp>
        <p:nvSpPr>
          <p:cNvPr id="1058" name="직사각형 8"/>
          <p:cNvSpPr/>
          <p:nvPr/>
        </p:nvSpPr>
        <p:spPr>
          <a:xfrm>
            <a:off x="1674492" y="27759994"/>
            <a:ext cx="15769752" cy="6930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Let me introduce our two main features.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나눔바른고딕"/>
                <a:ea typeface="나눔바른고딕"/>
              </a:rPr>
              <a:t> </a:t>
            </a: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The first is to analyze your daily health data and provide you with a score and report.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Each day, the user enters their sleep duration, fasting time, water intake, calorie intake, and step count.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Using these five factors, a health score is calculated based on the weight of each compared to the user's daily goal.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Through prompt engineering, we get the health report from GPT and present it to the user along with the health score.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 The second feature is a team-based siege game.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The team game consists of four teams, each with a total of four players.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Each team is given their own territory.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The game lasts for two weeks and is based on the health score of each team member.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The more team members on each team achieve their goals, the more territory they get.</a:t>
            </a:r>
          </a:p>
          <a:p>
            <a:pPr marL="0" lvl="0" indent="0" algn="l" defTabSz="399609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>
                <a:solidFill>
                  <a:srgbClr val="000000"/>
                </a:solidFill>
                <a:latin typeface="Arial"/>
                <a:cs typeface="Arial"/>
              </a:rPr>
              <a:t>The team with the most territory wins. </a:t>
            </a:r>
          </a:p>
        </p:txBody>
      </p:sp>
      <p:pic>
        <p:nvPicPr>
          <p:cNvPr id="1059" name="그림 105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7419942" y="27020886"/>
            <a:ext cx="8089197" cy="3508759"/>
          </a:xfrm>
          <a:prstGeom prst="rect">
            <a:avLst/>
          </a:prstGeom>
        </p:spPr>
      </p:pic>
      <p:pic>
        <p:nvPicPr>
          <p:cNvPr id="1060" name="그림 105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6085204" y="27020886"/>
            <a:ext cx="3611999" cy="7815888"/>
          </a:xfrm>
          <a:prstGeom prst="rect">
            <a:avLst/>
          </a:prstGeom>
        </p:spPr>
      </p:pic>
      <p:pic>
        <p:nvPicPr>
          <p:cNvPr id="1061" name="그림 106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7444244" y="30981326"/>
            <a:ext cx="8064896" cy="3733800"/>
          </a:xfrm>
          <a:prstGeom prst="rect">
            <a:avLst/>
          </a:prstGeom>
        </p:spPr>
      </p:pic>
      <p:pic>
        <p:nvPicPr>
          <p:cNvPr id="1063" name="Picture 2" descr="D:\2020_리서치팩토리\2020\회사_리서치팩토리\학회포스터\이미지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10800000">
            <a:off x="27183632" y="0"/>
            <a:ext cx="3096344" cy="4176464"/>
          </a:xfrm>
          <a:prstGeom prst="rect">
            <a:avLst/>
          </a:prstGeom>
          <a:noFill/>
          <a:ln/>
        </p:spPr>
      </p:pic>
      <p:sp>
        <p:nvSpPr>
          <p:cNvPr id="1064" name="TextBox 1063"/>
          <p:cNvSpPr txBox="1"/>
          <p:nvPr/>
        </p:nvSpPr>
        <p:spPr>
          <a:xfrm>
            <a:off x="15139988" y="5058446"/>
            <a:ext cx="15139988" cy="576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200">
                <a:solidFill>
                  <a:schemeClr val="dk1"/>
                </a:solidFill>
              </a:rPr>
              <a:t>Advisor: JunHwan Jang, ChangCho Lawfirm</a:t>
            </a:r>
            <a:endParaRPr lang="en-US" altLang="ko-KR"/>
          </a:p>
        </p:txBody>
      </p:sp>
      <p:pic>
        <p:nvPicPr>
          <p:cNvPr id="1066" name="그림 106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6118723" y="11755192"/>
            <a:ext cx="14161254" cy="5765561"/>
          </a:xfrm>
          <a:prstGeom prst="rect">
            <a:avLst/>
          </a:prstGeom>
        </p:spPr>
      </p:pic>
      <p:pic>
        <p:nvPicPr>
          <p:cNvPr id="25" name="그림 2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A60F26D8-7CC2-D022-7626-9B1B125357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212" y="17692592"/>
            <a:ext cx="12290981" cy="6913677"/>
          </a:xfrm>
          <a:prstGeom prst="rect">
            <a:avLst/>
          </a:prstGeom>
        </p:spPr>
      </p:pic>
      <p:pic>
        <p:nvPicPr>
          <p:cNvPr id="27" name="그림 2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2078E7E-9A27-8C8A-32D1-D9E6743F1E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933" y="22105525"/>
            <a:ext cx="13066051" cy="5124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598</Words>
  <Application>Microsoft Office PowerPoint</Application>
  <PresentationFormat>사용자 지정</PresentationFormat>
  <Paragraphs>53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나눔바른고딕</vt:lpstr>
      <vt:lpstr>맑은 고딕</vt:lpstr>
      <vt:lpstr>Arial</vt:lpstr>
      <vt:lpstr>Arial Black</vt:lpstr>
      <vt:lpstr>Calibri</vt:lpstr>
      <vt:lpstr>Office 테마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</dc:creator>
  <cp:lastModifiedBy>김예은</cp:lastModifiedBy>
  <cp:revision>46</cp:revision>
  <dcterms:created xsi:type="dcterms:W3CDTF">2020-12-28T03:09:06Z</dcterms:created>
  <dcterms:modified xsi:type="dcterms:W3CDTF">2023-08-03T01:45:29Z</dcterms:modified>
  <cp:version/>
</cp:coreProperties>
</file>